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75" r:id="rId2"/>
    <p:sldId id="280" r:id="rId3"/>
    <p:sldId id="297" r:id="rId4"/>
    <p:sldId id="308" r:id="rId5"/>
    <p:sldId id="305" r:id="rId6"/>
    <p:sldId id="306" r:id="rId7"/>
    <p:sldId id="309" r:id="rId8"/>
    <p:sldId id="310" r:id="rId9"/>
    <p:sldId id="298" r:id="rId10"/>
    <p:sldId id="302" r:id="rId11"/>
    <p:sldId id="303" r:id="rId12"/>
    <p:sldId id="304" r:id="rId13"/>
    <p:sldId id="307" r:id="rId14"/>
    <p:sldId id="332" r:id="rId15"/>
    <p:sldId id="320" r:id="rId16"/>
    <p:sldId id="311" r:id="rId17"/>
    <p:sldId id="313" r:id="rId18"/>
    <p:sldId id="327" r:id="rId19"/>
    <p:sldId id="314" r:id="rId20"/>
    <p:sldId id="315" r:id="rId21"/>
    <p:sldId id="321" r:id="rId22"/>
    <p:sldId id="312" r:id="rId23"/>
    <p:sldId id="319" r:id="rId24"/>
    <p:sldId id="316" r:id="rId25"/>
    <p:sldId id="317" r:id="rId26"/>
    <p:sldId id="318" r:id="rId27"/>
    <p:sldId id="322" r:id="rId28"/>
    <p:sldId id="323" r:id="rId29"/>
    <p:sldId id="324" r:id="rId30"/>
    <p:sldId id="326" r:id="rId31"/>
    <p:sldId id="328" r:id="rId32"/>
    <p:sldId id="329" r:id="rId33"/>
    <p:sldId id="330" r:id="rId34"/>
  </p:sldIdLst>
  <p:sldSz cx="9361488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pos="294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5" d="100"/>
          <a:sy n="65" d="100"/>
        </p:scale>
        <p:origin x="-1410" y="-102"/>
      </p:cViewPr>
      <p:guideLst>
        <p:guide orient="horz" pos="2160"/>
        <p:guide pos="2880"/>
        <p:guide pos="294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702112" y="2130426"/>
            <a:ext cx="7957265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404223" y="3886200"/>
            <a:ext cx="6553042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BB18F-693D-4F94-BB80-93DA31D3E253}" type="datetimeFigureOut">
              <a:rPr lang="ru-RU" smtClean="0"/>
              <a:t>03.11.2021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D1FF3-7DD6-4CD6-BAF9-14C44F2B8A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20921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BB18F-693D-4F94-BB80-93DA31D3E253}" type="datetimeFigureOut">
              <a:rPr lang="ru-RU" smtClean="0"/>
              <a:t>03.11.2021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D1FF3-7DD6-4CD6-BAF9-14C44F2B8A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64796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787079" y="274639"/>
            <a:ext cx="2106335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68074" y="274639"/>
            <a:ext cx="616298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BB18F-693D-4F94-BB80-93DA31D3E253}" type="datetimeFigureOut">
              <a:rPr lang="ru-RU" smtClean="0"/>
              <a:t>03.11.2021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D1FF3-7DD6-4CD6-BAF9-14C44F2B8A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128755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BB18F-693D-4F94-BB80-93DA31D3E253}" type="datetimeFigureOut">
              <a:rPr lang="ru-RU" smtClean="0"/>
              <a:t>03.11.2021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D1FF3-7DD6-4CD6-BAF9-14C44F2B8A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251033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39493" y="4406901"/>
            <a:ext cx="7957265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39493" y="2906713"/>
            <a:ext cx="7957265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BB18F-693D-4F94-BB80-93DA31D3E253}" type="datetimeFigureOut">
              <a:rPr lang="ru-RU" smtClean="0"/>
              <a:t>03.11.2021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D1FF3-7DD6-4CD6-BAF9-14C44F2B8A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640825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68075" y="1600201"/>
            <a:ext cx="4134657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758757" y="1600201"/>
            <a:ext cx="4134657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BB18F-693D-4F94-BB80-93DA31D3E253}" type="datetimeFigureOut">
              <a:rPr lang="ru-RU" smtClean="0"/>
              <a:t>03.11.2021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D1FF3-7DD6-4CD6-BAF9-14C44F2B8A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067502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68074" y="1535113"/>
            <a:ext cx="413628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8074" y="2174875"/>
            <a:ext cx="413628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755506" y="1535113"/>
            <a:ext cx="413790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755506" y="2174875"/>
            <a:ext cx="413790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BB18F-693D-4F94-BB80-93DA31D3E253}" type="datetimeFigureOut">
              <a:rPr lang="ru-RU" smtClean="0"/>
              <a:t>03.11.2021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D1FF3-7DD6-4CD6-BAF9-14C44F2B8A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981544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BB18F-693D-4F94-BB80-93DA31D3E253}" type="datetimeFigureOut">
              <a:rPr lang="ru-RU" smtClean="0"/>
              <a:t>03.11.2021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D1FF3-7DD6-4CD6-BAF9-14C44F2B8A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221437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BB18F-693D-4F94-BB80-93DA31D3E253}" type="datetimeFigureOut">
              <a:rPr lang="ru-RU" smtClean="0"/>
              <a:t>03.11.2021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D1FF3-7DD6-4CD6-BAF9-14C44F2B8A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308482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8075" y="273050"/>
            <a:ext cx="3079865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660082" y="273051"/>
            <a:ext cx="5233332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68075" y="1435101"/>
            <a:ext cx="3079865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BB18F-693D-4F94-BB80-93DA31D3E253}" type="datetimeFigureOut">
              <a:rPr lang="ru-RU" smtClean="0"/>
              <a:t>03.11.2021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D1FF3-7DD6-4CD6-BAF9-14C44F2B8A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494040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834917" y="4800600"/>
            <a:ext cx="5616893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834917" y="612775"/>
            <a:ext cx="5616893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834917" y="5367338"/>
            <a:ext cx="5616893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BB18F-693D-4F94-BB80-93DA31D3E253}" type="datetimeFigureOut">
              <a:rPr lang="ru-RU" smtClean="0"/>
              <a:t>03.11.2021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D1FF3-7DD6-4CD6-BAF9-14C44F2B8A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986829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8075" y="274638"/>
            <a:ext cx="8425339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68075" y="1600201"/>
            <a:ext cx="8425339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68075" y="6356351"/>
            <a:ext cx="21843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0BB18F-693D-4F94-BB80-93DA31D3E253}" type="datetimeFigureOut">
              <a:rPr lang="ru-RU" smtClean="0"/>
              <a:t>03.11.2021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98509" y="6356351"/>
            <a:ext cx="29644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709067" y="6356351"/>
            <a:ext cx="21843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CD1FF3-7DD6-4CD6-BAF9-14C44F2B8A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095226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59861" y="692696"/>
            <a:ext cx="8425339" cy="1143000"/>
          </a:xfrm>
        </p:spPr>
        <p:txBody>
          <a:bodyPr>
            <a:normAutofit/>
          </a:bodyPr>
          <a:lstStyle/>
          <a:p>
            <a:r>
              <a:rPr lang="ru-RU" sz="6000" smtClean="0"/>
              <a:t>Лекция 5</a:t>
            </a:r>
            <a:endParaRPr lang="ru-RU" sz="6000" dirty="0"/>
          </a:p>
        </p:txBody>
      </p:sp>
      <p:sp>
        <p:nvSpPr>
          <p:cNvPr id="4" name="Заголовок 1"/>
          <p:cNvSpPr txBox="1">
            <a:spLocks/>
          </p:cNvSpPr>
          <p:nvPr/>
        </p:nvSpPr>
        <p:spPr>
          <a:xfrm>
            <a:off x="0" y="2213992"/>
            <a:ext cx="936148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54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Блочная модель</a:t>
            </a:r>
            <a:endParaRPr lang="en-US" sz="5400" b="1" dirty="0" smtClean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5076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60264" y="44624"/>
            <a:ext cx="8425339" cy="1143000"/>
          </a:xfrm>
        </p:spPr>
        <p:txBody>
          <a:bodyPr>
            <a:normAutofit/>
          </a:bodyPr>
          <a:lstStyle/>
          <a:p>
            <a:r>
              <a:rPr lang="ru-RU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Свойство </a:t>
            </a:r>
            <a:r>
              <a:rPr lang="en-US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box-sizing</a:t>
            </a:r>
            <a:endParaRPr lang="ru-RU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468075" y="1168153"/>
            <a:ext cx="8425339" cy="676671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ru-RU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Значение </a:t>
            </a:r>
            <a:r>
              <a:rPr 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content-box</a:t>
            </a:r>
            <a:endParaRPr lang="ru-RU" b="1" dirty="0">
              <a:solidFill>
                <a:schemeClr val="tx1">
                  <a:lumMod val="95000"/>
                  <a:lumOff val="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Заголовок 1"/>
          <p:cNvSpPr txBox="1">
            <a:spLocks/>
          </p:cNvSpPr>
          <p:nvPr/>
        </p:nvSpPr>
        <p:spPr>
          <a:xfrm>
            <a:off x="620475" y="427038"/>
            <a:ext cx="8425339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-216025" y="2348880"/>
            <a:ext cx="6995287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36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600" b="1" dirty="0" smtClean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 .</a:t>
            </a:r>
            <a:r>
              <a:rPr lang="en-US" sz="36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box {</a:t>
            </a:r>
          </a:p>
          <a:p>
            <a:pPr algn="just"/>
            <a:r>
              <a:rPr lang="en-US" sz="36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	</a:t>
            </a:r>
            <a:r>
              <a:rPr lang="en-US" sz="3600" b="1" dirty="0" smtClean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height: </a:t>
            </a:r>
            <a:r>
              <a:rPr lang="en-US" sz="36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100px;</a:t>
            </a:r>
          </a:p>
          <a:p>
            <a:pPr algn="just"/>
            <a:r>
              <a:rPr lang="en-US" sz="36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	</a:t>
            </a:r>
            <a:r>
              <a:rPr lang="en-US" sz="3600" b="1" dirty="0" smtClean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padding</a:t>
            </a:r>
            <a:r>
              <a:rPr lang="en-US" sz="36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: 15px;</a:t>
            </a:r>
          </a:p>
          <a:p>
            <a:pPr algn="just"/>
            <a:r>
              <a:rPr lang="en-US" sz="36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	</a:t>
            </a:r>
            <a:r>
              <a:rPr lang="en-US" sz="3600" b="1" dirty="0" smtClean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border: </a:t>
            </a:r>
            <a:r>
              <a:rPr lang="en-US" sz="36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5px</a:t>
            </a:r>
            <a:r>
              <a:rPr lang="en-US" sz="3600" b="1" dirty="0" smtClean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;</a:t>
            </a:r>
          </a:p>
          <a:p>
            <a:pPr algn="just"/>
            <a:r>
              <a:rPr lang="en-US" sz="36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	</a:t>
            </a:r>
            <a:r>
              <a:rPr lang="en-US" sz="3600" b="1" dirty="0" smtClean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box-sizing: content-box;</a:t>
            </a:r>
          </a:p>
          <a:p>
            <a:pPr algn="just"/>
            <a:r>
              <a:rPr lang="en-US" sz="3600" b="1" dirty="0" smtClean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   }</a:t>
            </a:r>
            <a:endParaRPr lang="en-US" sz="3600" b="1" dirty="0">
              <a:solidFill>
                <a:schemeClr val="accent6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Объект 3"/>
          <p:cNvSpPr txBox="1">
            <a:spLocks/>
          </p:cNvSpPr>
          <p:nvPr/>
        </p:nvSpPr>
        <p:spPr>
          <a:xfrm>
            <a:off x="432272" y="5704657"/>
            <a:ext cx="8425339" cy="6766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itchFamily="34" charset="0"/>
              <a:buNone/>
            </a:pPr>
            <a:r>
              <a:rPr lang="ru-RU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Высота блока составляет 140</a:t>
            </a:r>
            <a:r>
              <a:rPr lang="en-US" b="1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px</a:t>
            </a:r>
            <a:endParaRPr lang="ru-RU" b="1" dirty="0">
              <a:solidFill>
                <a:schemeClr val="tx1">
                  <a:lumMod val="95000"/>
                  <a:lumOff val="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2384" y="2039490"/>
            <a:ext cx="4813759" cy="24696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81500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60264" y="44624"/>
            <a:ext cx="8425339" cy="1143000"/>
          </a:xfrm>
        </p:spPr>
        <p:txBody>
          <a:bodyPr>
            <a:normAutofit/>
          </a:bodyPr>
          <a:lstStyle/>
          <a:p>
            <a:r>
              <a:rPr lang="ru-RU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Свойство </a:t>
            </a:r>
            <a:r>
              <a:rPr lang="en-US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box-sizing</a:t>
            </a:r>
            <a:endParaRPr lang="ru-RU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468075" y="1384177"/>
            <a:ext cx="8425339" cy="676671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ru-RU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Значение </a:t>
            </a:r>
            <a:r>
              <a:rPr 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padding-box</a:t>
            </a:r>
            <a:endParaRPr lang="ru-RU" b="1" dirty="0">
              <a:solidFill>
                <a:schemeClr val="tx1">
                  <a:lumMod val="95000"/>
                  <a:lumOff val="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Заголовок 1"/>
          <p:cNvSpPr txBox="1">
            <a:spLocks/>
          </p:cNvSpPr>
          <p:nvPr/>
        </p:nvSpPr>
        <p:spPr>
          <a:xfrm>
            <a:off x="620475" y="427038"/>
            <a:ext cx="8425339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-216024" y="2348880"/>
            <a:ext cx="7129016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36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600" b="1" dirty="0" smtClean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 .</a:t>
            </a:r>
            <a:r>
              <a:rPr lang="en-US" sz="36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box {</a:t>
            </a:r>
          </a:p>
          <a:p>
            <a:pPr algn="just"/>
            <a:r>
              <a:rPr lang="en-US" sz="36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	</a:t>
            </a:r>
            <a:r>
              <a:rPr lang="en-US" sz="3600" b="1" dirty="0" smtClean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height: </a:t>
            </a:r>
            <a:r>
              <a:rPr lang="en-US" sz="36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100px;</a:t>
            </a:r>
          </a:p>
          <a:p>
            <a:pPr algn="just"/>
            <a:r>
              <a:rPr lang="en-US" sz="36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	</a:t>
            </a:r>
            <a:r>
              <a:rPr lang="en-US" sz="3600" b="1" dirty="0" smtClean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padding</a:t>
            </a:r>
            <a:r>
              <a:rPr lang="en-US" sz="36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: 15px;</a:t>
            </a:r>
          </a:p>
          <a:p>
            <a:pPr algn="just"/>
            <a:r>
              <a:rPr lang="en-US" sz="36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	</a:t>
            </a:r>
            <a:r>
              <a:rPr lang="en-US" sz="3600" b="1" dirty="0" smtClean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border: </a:t>
            </a:r>
            <a:r>
              <a:rPr lang="en-US" sz="36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5px</a:t>
            </a:r>
            <a:r>
              <a:rPr lang="en-US" sz="3600" b="1" dirty="0" smtClean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;</a:t>
            </a:r>
          </a:p>
          <a:p>
            <a:pPr algn="just"/>
            <a:r>
              <a:rPr lang="en-US" sz="36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	</a:t>
            </a:r>
            <a:r>
              <a:rPr lang="en-US" sz="3600" b="1" dirty="0" smtClean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box-sizing: padding-box;</a:t>
            </a:r>
          </a:p>
          <a:p>
            <a:pPr algn="just"/>
            <a:r>
              <a:rPr lang="en-US" sz="36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600" b="1" dirty="0" smtClean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  }</a:t>
            </a:r>
            <a:endParaRPr lang="en-US" sz="3600" b="1" dirty="0">
              <a:solidFill>
                <a:schemeClr val="accent6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Объект 3"/>
          <p:cNvSpPr txBox="1">
            <a:spLocks/>
          </p:cNvSpPr>
          <p:nvPr/>
        </p:nvSpPr>
        <p:spPr>
          <a:xfrm>
            <a:off x="432272" y="5805264"/>
            <a:ext cx="8425339" cy="6766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itchFamily="34" charset="0"/>
              <a:buNone/>
            </a:pPr>
            <a:r>
              <a:rPr lang="ru-RU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Высота блока составляет 1</a:t>
            </a:r>
            <a:r>
              <a:rPr 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10px</a:t>
            </a:r>
            <a:endParaRPr lang="ru-RU" b="1" dirty="0">
              <a:solidFill>
                <a:schemeClr val="tx1">
                  <a:lumMod val="95000"/>
                  <a:lumOff val="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433" y="2204864"/>
            <a:ext cx="4473381" cy="22950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71281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60264" y="44624"/>
            <a:ext cx="8425339" cy="1143000"/>
          </a:xfrm>
        </p:spPr>
        <p:txBody>
          <a:bodyPr>
            <a:normAutofit/>
          </a:bodyPr>
          <a:lstStyle/>
          <a:p>
            <a:r>
              <a:rPr lang="ru-RU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Свойство </a:t>
            </a:r>
            <a:r>
              <a:rPr lang="en-US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box-sizing</a:t>
            </a:r>
            <a:endParaRPr lang="ru-RU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468075" y="1384177"/>
            <a:ext cx="8425339" cy="676671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ru-RU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Значение </a:t>
            </a:r>
            <a:r>
              <a:rPr 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border-box</a:t>
            </a:r>
            <a:endParaRPr lang="ru-RU" b="1" dirty="0">
              <a:solidFill>
                <a:schemeClr val="tx1">
                  <a:lumMod val="95000"/>
                  <a:lumOff val="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Заголовок 1"/>
          <p:cNvSpPr txBox="1">
            <a:spLocks/>
          </p:cNvSpPr>
          <p:nvPr/>
        </p:nvSpPr>
        <p:spPr>
          <a:xfrm>
            <a:off x="620475" y="427038"/>
            <a:ext cx="8425339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-216024" y="2348880"/>
            <a:ext cx="6696968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36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600" b="1" dirty="0" smtClean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 .</a:t>
            </a:r>
            <a:r>
              <a:rPr lang="en-US" sz="36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box {</a:t>
            </a:r>
          </a:p>
          <a:p>
            <a:pPr algn="just"/>
            <a:r>
              <a:rPr lang="en-US" sz="36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	</a:t>
            </a:r>
            <a:r>
              <a:rPr lang="en-US" sz="3600" b="1" dirty="0" smtClean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height: </a:t>
            </a:r>
            <a:r>
              <a:rPr lang="en-US" sz="36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100px;</a:t>
            </a:r>
          </a:p>
          <a:p>
            <a:pPr algn="just"/>
            <a:r>
              <a:rPr lang="en-US" sz="36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	</a:t>
            </a:r>
            <a:r>
              <a:rPr lang="en-US" sz="3600" b="1" dirty="0" smtClean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padding</a:t>
            </a:r>
            <a:r>
              <a:rPr lang="en-US" sz="36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: 15px;</a:t>
            </a:r>
          </a:p>
          <a:p>
            <a:pPr algn="just"/>
            <a:r>
              <a:rPr lang="en-US" sz="36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	</a:t>
            </a:r>
            <a:r>
              <a:rPr lang="en-US" sz="3600" b="1" dirty="0" smtClean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border: </a:t>
            </a:r>
            <a:r>
              <a:rPr lang="en-US" sz="36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5px</a:t>
            </a:r>
            <a:r>
              <a:rPr lang="en-US" sz="3600" b="1" dirty="0" smtClean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;</a:t>
            </a:r>
          </a:p>
          <a:p>
            <a:pPr algn="just"/>
            <a:r>
              <a:rPr lang="en-US" sz="3600" b="1" dirty="0" smtClean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	box-sizing: border-box;</a:t>
            </a:r>
          </a:p>
          <a:p>
            <a:pPr algn="just"/>
            <a:r>
              <a:rPr lang="en-US" sz="36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600" b="1" dirty="0" smtClean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  }</a:t>
            </a:r>
            <a:endParaRPr lang="en-US" sz="3600" b="1" dirty="0">
              <a:solidFill>
                <a:schemeClr val="accent6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Объект 3"/>
          <p:cNvSpPr txBox="1">
            <a:spLocks/>
          </p:cNvSpPr>
          <p:nvPr/>
        </p:nvSpPr>
        <p:spPr>
          <a:xfrm>
            <a:off x="432272" y="5776665"/>
            <a:ext cx="8425339" cy="6766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itchFamily="34" charset="0"/>
              <a:buNone/>
            </a:pPr>
            <a:r>
              <a:rPr lang="ru-RU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Высота блока составляет 1</a:t>
            </a:r>
            <a:r>
              <a:rPr 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0</a:t>
            </a:r>
            <a:r>
              <a:rPr lang="ru-RU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0</a:t>
            </a:r>
            <a:r>
              <a:rPr lang="en-US" b="1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px</a:t>
            </a:r>
            <a:endParaRPr lang="ru-RU" b="1" dirty="0">
              <a:solidFill>
                <a:schemeClr val="tx1">
                  <a:lumMod val="95000"/>
                  <a:lumOff val="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0776" y="2060848"/>
            <a:ext cx="4675393" cy="23986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09069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60264" y="44624"/>
            <a:ext cx="8425339" cy="1143000"/>
          </a:xfrm>
        </p:spPr>
        <p:txBody>
          <a:bodyPr>
            <a:normAutofit fontScale="90000"/>
          </a:bodyPr>
          <a:lstStyle/>
          <a:p>
            <a:r>
              <a:rPr lang="ru-RU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Регулирование высоты и ширины блочных элементов</a:t>
            </a: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468075" y="1384177"/>
            <a:ext cx="8425339" cy="4925143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ru-RU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Свойство </a:t>
            </a:r>
            <a:r>
              <a:rPr lang="ru-RU" b="1" dirty="0" err="1" smtClean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max-width</a:t>
            </a:r>
            <a:r>
              <a:rPr 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ru-RU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устанавливает </a:t>
            </a:r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максимальную ширину </a:t>
            </a:r>
            <a:r>
              <a:rPr lang="ru-RU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элемента</a:t>
            </a:r>
            <a:endParaRPr lang="en-US" dirty="0" smtClean="0">
              <a:solidFill>
                <a:schemeClr val="tx1">
                  <a:lumMod val="95000"/>
                  <a:lumOff val="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0" indent="0" algn="just">
              <a:buNone/>
            </a:pPr>
            <a:r>
              <a:rPr lang="ru-RU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Свойство </a:t>
            </a:r>
            <a:r>
              <a:rPr lang="ru-RU" b="1" dirty="0" err="1" smtClean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min-width</a:t>
            </a: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ru-RU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устанавливает </a:t>
            </a:r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минимальную ширину </a:t>
            </a:r>
            <a:r>
              <a:rPr lang="ru-RU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элемента</a:t>
            </a:r>
            <a:endParaRPr lang="en-US" dirty="0" smtClean="0">
              <a:solidFill>
                <a:schemeClr val="tx1">
                  <a:lumMod val="95000"/>
                  <a:lumOff val="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0" indent="0" algn="just">
              <a:buNone/>
            </a:pPr>
            <a:r>
              <a:rPr lang="ru-RU" b="1" dirty="0" smtClean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Свойство </a:t>
            </a: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max-height </a:t>
            </a:r>
            <a:r>
              <a:rPr lang="ru-RU" b="1" dirty="0" smtClean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ru-RU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устанавливает максимальную высоту элемента</a:t>
            </a:r>
            <a:endParaRPr lang="en-US" dirty="0" smtClean="0">
              <a:solidFill>
                <a:schemeClr val="accent6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0" indent="0" algn="just">
              <a:buNone/>
            </a:pPr>
            <a:r>
              <a:rPr lang="ru-RU" b="1" dirty="0" smtClean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Свойство </a:t>
            </a: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min-height</a:t>
            </a:r>
            <a:r>
              <a:rPr lang="ru-RU" b="1" dirty="0" smtClean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ru-RU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устанавливает минимальную высоту элемента</a:t>
            </a:r>
            <a:endParaRPr lang="ru-RU" dirty="0">
              <a:solidFill>
                <a:schemeClr val="tx1">
                  <a:lumMod val="95000"/>
                  <a:lumOff val="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Заголовок 1"/>
          <p:cNvSpPr txBox="1">
            <a:spLocks/>
          </p:cNvSpPr>
          <p:nvPr/>
        </p:nvSpPr>
        <p:spPr>
          <a:xfrm>
            <a:off x="620475" y="427038"/>
            <a:ext cx="8425339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6635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60264" y="44624"/>
            <a:ext cx="8425339" cy="1143000"/>
          </a:xfrm>
        </p:spPr>
        <p:txBody>
          <a:bodyPr>
            <a:normAutofit fontScale="90000"/>
          </a:bodyPr>
          <a:lstStyle/>
          <a:p>
            <a:r>
              <a:rPr lang="ru-RU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Регулирование высоты и ширины блочных элементов</a:t>
            </a:r>
          </a:p>
        </p:txBody>
      </p:sp>
      <p:sp>
        <p:nvSpPr>
          <p:cNvPr id="5" name="Заголовок 1"/>
          <p:cNvSpPr txBox="1">
            <a:spLocks/>
          </p:cNvSpPr>
          <p:nvPr/>
        </p:nvSpPr>
        <p:spPr>
          <a:xfrm>
            <a:off x="620475" y="427038"/>
            <a:ext cx="8425339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864320" y="1772816"/>
            <a:ext cx="532859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.</a:t>
            </a:r>
            <a:r>
              <a:rPr lang="en-US" sz="2400" b="1" dirty="0" smtClean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box1 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{</a:t>
            </a:r>
          </a:p>
          <a:p>
            <a:pPr algn="just"/>
            <a:r>
              <a:rPr lang="en-US" sz="24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	 </a:t>
            </a:r>
            <a:r>
              <a:rPr lang="en-US" sz="2400" b="1" dirty="0" smtClean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width: 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100px;</a:t>
            </a:r>
          </a:p>
          <a:p>
            <a:pPr algn="just"/>
            <a:r>
              <a:rPr lang="en-US" sz="24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	 padding: </a:t>
            </a:r>
            <a:r>
              <a:rPr lang="en-US" sz="2400" b="1" dirty="0" smtClean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20px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;</a:t>
            </a:r>
          </a:p>
          <a:p>
            <a:pPr algn="just"/>
            <a:r>
              <a:rPr lang="en-US" sz="24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	 border: 5px;</a:t>
            </a:r>
          </a:p>
          <a:p>
            <a:pPr algn="just"/>
            <a:r>
              <a:rPr lang="en-US" sz="24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	 box-sizing: content-box;</a:t>
            </a:r>
          </a:p>
          <a:p>
            <a:pPr algn="just"/>
            <a:r>
              <a:rPr lang="en-US" sz="24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   }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841541" y="4283918"/>
            <a:ext cx="532859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.</a:t>
            </a:r>
            <a:r>
              <a:rPr lang="en-US" sz="2400" b="1" dirty="0" smtClean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box2 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{</a:t>
            </a:r>
          </a:p>
          <a:p>
            <a:pPr algn="just"/>
            <a:r>
              <a:rPr lang="en-US" sz="24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	 </a:t>
            </a:r>
            <a:r>
              <a:rPr lang="en-US" sz="2400" b="1" dirty="0" smtClean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width: 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100px;</a:t>
            </a:r>
          </a:p>
          <a:p>
            <a:pPr algn="just"/>
            <a:r>
              <a:rPr lang="en-US" sz="24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	 padding: </a:t>
            </a:r>
            <a:r>
              <a:rPr lang="en-US" sz="2400" b="1" dirty="0" smtClean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20px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;</a:t>
            </a:r>
          </a:p>
          <a:p>
            <a:pPr algn="just"/>
            <a:r>
              <a:rPr lang="en-US" sz="24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	 border: 5px;</a:t>
            </a:r>
          </a:p>
          <a:p>
            <a:pPr algn="just"/>
            <a:r>
              <a:rPr lang="en-US" sz="24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	 box-sizing: </a:t>
            </a:r>
            <a:r>
              <a:rPr lang="en-US" sz="2400" b="1" dirty="0" smtClean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border-box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;</a:t>
            </a:r>
          </a:p>
          <a:p>
            <a:pPr algn="just"/>
            <a:r>
              <a:rPr lang="en-US" sz="24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   }</a:t>
            </a:r>
          </a:p>
        </p:txBody>
      </p:sp>
    </p:spTree>
    <p:extLst>
      <p:ext uri="{BB962C8B-B14F-4D97-AF65-F5344CB8AC3E}">
        <p14:creationId xmlns:p14="http://schemas.microsoft.com/office/powerpoint/2010/main" val="2663218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60264" y="44624"/>
            <a:ext cx="8425339" cy="1143000"/>
          </a:xfrm>
        </p:spPr>
        <p:txBody>
          <a:bodyPr>
            <a:normAutofit fontScale="90000"/>
          </a:bodyPr>
          <a:lstStyle/>
          <a:p>
            <a:r>
              <a:rPr lang="ru-RU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Регулирование высоты и ширины блочных элементов</a:t>
            </a:r>
          </a:p>
        </p:txBody>
      </p:sp>
      <p:sp>
        <p:nvSpPr>
          <p:cNvPr id="5" name="Заголовок 1"/>
          <p:cNvSpPr txBox="1">
            <a:spLocks/>
          </p:cNvSpPr>
          <p:nvPr/>
        </p:nvSpPr>
        <p:spPr>
          <a:xfrm>
            <a:off x="620475" y="427038"/>
            <a:ext cx="8425339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25" t="9072" r="35695" b="26875"/>
          <a:stretch/>
        </p:blipFill>
        <p:spPr bwMode="auto">
          <a:xfrm>
            <a:off x="2506977" y="1224136"/>
            <a:ext cx="4550031" cy="57332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0" name="Прямая соединительная линия 9"/>
          <p:cNvCxnSpPr/>
          <p:nvPr/>
        </p:nvCxnSpPr>
        <p:spPr>
          <a:xfrm>
            <a:off x="6552952" y="1412776"/>
            <a:ext cx="0" cy="4320480"/>
          </a:xfrm>
          <a:prstGeom prst="line">
            <a:avLst/>
          </a:prstGeom>
          <a:ln w="50800" cmpd="sng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/>
          <p:cNvCxnSpPr/>
          <p:nvPr/>
        </p:nvCxnSpPr>
        <p:spPr>
          <a:xfrm>
            <a:off x="3024560" y="1412776"/>
            <a:ext cx="0" cy="4320480"/>
          </a:xfrm>
          <a:prstGeom prst="line">
            <a:avLst/>
          </a:prstGeom>
          <a:ln w="50800" cmpd="sng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1893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60264" y="44624"/>
            <a:ext cx="8425339" cy="1143000"/>
          </a:xfrm>
        </p:spPr>
        <p:txBody>
          <a:bodyPr>
            <a:normAutofit/>
          </a:bodyPr>
          <a:lstStyle/>
          <a:p>
            <a:r>
              <a:rPr lang="ru-RU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Единицы измерения</a:t>
            </a:r>
            <a:endParaRPr lang="ru-RU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468075" y="1384177"/>
            <a:ext cx="8425339" cy="4925143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width: </a:t>
            </a:r>
            <a:r>
              <a:rPr lang="en-US" b="1" dirty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300px;</a:t>
            </a:r>
          </a:p>
          <a:p>
            <a:pPr marL="0" indent="0" algn="just">
              <a:buNone/>
            </a:pPr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width: </a:t>
            </a:r>
            <a:r>
              <a:rPr lang="en-US" b="1" dirty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30%;</a:t>
            </a:r>
          </a:p>
          <a:p>
            <a:pPr marL="0" indent="0" algn="just">
              <a:buNone/>
            </a:pPr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height: </a:t>
            </a:r>
            <a:r>
              <a:rPr lang="en-US" b="1" dirty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20em;</a:t>
            </a:r>
            <a:endParaRPr lang="ru-RU" b="1" dirty="0">
              <a:solidFill>
                <a:srgbClr val="C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Заголовок 1"/>
          <p:cNvSpPr txBox="1">
            <a:spLocks/>
          </p:cNvSpPr>
          <p:nvPr/>
        </p:nvSpPr>
        <p:spPr>
          <a:xfrm>
            <a:off x="620475" y="427038"/>
            <a:ext cx="8425339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5613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60264" y="116632"/>
            <a:ext cx="8856984" cy="1143000"/>
          </a:xfrm>
        </p:spPr>
        <p:txBody>
          <a:bodyPr>
            <a:noAutofit/>
          </a:bodyPr>
          <a:lstStyle/>
          <a:p>
            <a:r>
              <a:rPr lang="ru-RU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Управление размерами отступов и полей</a:t>
            </a:r>
            <a:endParaRPr lang="ru-RU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468075" y="1384177"/>
            <a:ext cx="8425339" cy="2476871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ru-RU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Поля</a:t>
            </a: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:</a:t>
            </a:r>
            <a:r>
              <a:rPr lang="ru-RU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				Отступы</a:t>
            </a: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:</a:t>
            </a:r>
            <a:endParaRPr lang="ru-RU" dirty="0" smtClean="0">
              <a:solidFill>
                <a:schemeClr val="tx1">
                  <a:lumMod val="95000"/>
                  <a:lumOff val="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0" indent="0" algn="just">
              <a:buNone/>
            </a:pP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margin-top</a:t>
            </a:r>
            <a:r>
              <a:rPr lang="ru-RU" b="1" dirty="0" smtClean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			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padding-top</a:t>
            </a:r>
            <a:endParaRPr lang="ru-RU" b="1" dirty="0" smtClean="0">
              <a:solidFill>
                <a:schemeClr val="accent6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0" indent="0" algn="just">
              <a:buNone/>
            </a:pP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margin-right</a:t>
            </a:r>
            <a:r>
              <a:rPr lang="ru-RU" b="1" dirty="0" smtClean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			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padding-right</a:t>
            </a:r>
            <a:endParaRPr lang="ru-RU" b="1" dirty="0" smtClean="0">
              <a:solidFill>
                <a:schemeClr val="accent6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0" indent="0" algn="just">
              <a:buNone/>
            </a:pP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margin-bottom</a:t>
            </a:r>
            <a:r>
              <a:rPr lang="ru-RU" b="1" dirty="0" smtClean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		</a:t>
            </a: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padding-bottom</a:t>
            </a:r>
            <a:endParaRPr lang="ru-RU" b="1" dirty="0" smtClean="0">
              <a:solidFill>
                <a:schemeClr val="accent6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0" indent="0" algn="just">
              <a:buNone/>
            </a:pP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margin-left</a:t>
            </a:r>
            <a:r>
              <a:rPr lang="ru-RU" b="1" dirty="0" smtClean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			</a:t>
            </a: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padding-left</a:t>
            </a:r>
            <a:endParaRPr lang="ru-RU" b="1" dirty="0">
              <a:solidFill>
                <a:schemeClr val="accent6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Заголовок 1"/>
          <p:cNvSpPr txBox="1">
            <a:spLocks/>
          </p:cNvSpPr>
          <p:nvPr/>
        </p:nvSpPr>
        <p:spPr>
          <a:xfrm>
            <a:off x="620475" y="427038"/>
            <a:ext cx="8425339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082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60264" y="116632"/>
            <a:ext cx="8856984" cy="1143000"/>
          </a:xfrm>
        </p:spPr>
        <p:txBody>
          <a:bodyPr>
            <a:noAutofit/>
          </a:bodyPr>
          <a:lstStyle/>
          <a:p>
            <a:r>
              <a:rPr lang="ru-RU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Управление размерами отступов и полей</a:t>
            </a:r>
            <a:endParaRPr lang="ru-RU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Заголовок 1"/>
          <p:cNvSpPr txBox="1">
            <a:spLocks/>
          </p:cNvSpPr>
          <p:nvPr/>
        </p:nvSpPr>
        <p:spPr>
          <a:xfrm>
            <a:off x="620475" y="427038"/>
            <a:ext cx="8425339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2"/>
          <a:srcRect l="3426" t="33882" r="21204" b="8942"/>
          <a:stretch/>
        </p:blipFill>
        <p:spPr>
          <a:xfrm>
            <a:off x="360262" y="1880444"/>
            <a:ext cx="8361863" cy="3420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05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-71784" y="-18256"/>
            <a:ext cx="9433272" cy="1143000"/>
          </a:xfrm>
        </p:spPr>
        <p:txBody>
          <a:bodyPr>
            <a:noAutofit/>
          </a:bodyPr>
          <a:lstStyle/>
          <a:p>
            <a:r>
              <a:rPr lang="ru-RU" sz="40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Управление размерами отступов и полей</a:t>
            </a:r>
            <a:endParaRPr lang="ru-RU" sz="4000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Заголовок 1"/>
          <p:cNvSpPr txBox="1">
            <a:spLocks/>
          </p:cNvSpPr>
          <p:nvPr/>
        </p:nvSpPr>
        <p:spPr>
          <a:xfrm>
            <a:off x="620475" y="427038"/>
            <a:ext cx="8425339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2"/>
          <a:srcRect t="7160" r="64175" b="77720"/>
          <a:stretch/>
        </p:blipFill>
        <p:spPr>
          <a:xfrm>
            <a:off x="1950864" y="5561856"/>
            <a:ext cx="5459760" cy="1296144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3"/>
          <a:srcRect l="34880" t="32360" r="31573" b="12201"/>
          <a:stretch/>
        </p:blipFill>
        <p:spPr>
          <a:xfrm>
            <a:off x="304801" y="1185956"/>
            <a:ext cx="4721826" cy="4389303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4"/>
          <a:srcRect l="34881" t="61760" r="41494" b="23120"/>
          <a:stretch/>
        </p:blipFill>
        <p:spPr>
          <a:xfrm>
            <a:off x="5328816" y="2481977"/>
            <a:ext cx="3600400" cy="1296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741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План лекции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ru-RU" dirty="0" smtClean="0"/>
              <a:t>Понятие блочной модели</a:t>
            </a:r>
            <a:endParaRPr lang="en-US" dirty="0" smtClean="0"/>
          </a:p>
          <a:p>
            <a:pPr marL="514350" indent="-514350">
              <a:buFont typeface="Arial" pitchFamily="34" charset="0"/>
              <a:buAutoNum type="arabicPeriod"/>
            </a:pPr>
            <a:r>
              <a:rPr lang="ru-RU" dirty="0"/>
              <a:t>Свойства блочных элементов</a:t>
            </a:r>
          </a:p>
          <a:p>
            <a:pPr marL="514350" indent="-514350">
              <a:buFont typeface="Arial" pitchFamily="34" charset="0"/>
              <a:buAutoNum type="arabicPeriod"/>
            </a:pPr>
            <a:r>
              <a:rPr lang="ru-RU" dirty="0" smtClean="0"/>
              <a:t>Регулирование </a:t>
            </a:r>
            <a:r>
              <a:rPr lang="ru-RU" dirty="0"/>
              <a:t>высоты и ширины блочных </a:t>
            </a:r>
            <a:r>
              <a:rPr lang="ru-RU" dirty="0" smtClean="0"/>
              <a:t>элементов</a:t>
            </a:r>
            <a:endParaRPr lang="en-US" dirty="0" smtClean="0"/>
          </a:p>
          <a:p>
            <a:pPr marL="514350" indent="-514350">
              <a:buAutoNum type="arabicPeriod"/>
            </a:pPr>
            <a:r>
              <a:rPr lang="ru-RU" dirty="0" smtClean="0"/>
              <a:t>Управление размерами отступов и полей</a:t>
            </a:r>
          </a:p>
          <a:p>
            <a:pPr marL="514350" indent="-514350">
              <a:buAutoNum type="arabicPeriod"/>
            </a:pPr>
            <a:r>
              <a:rPr lang="ru-RU" dirty="0" smtClean="0"/>
              <a:t>Создание плавающих элементов</a:t>
            </a:r>
          </a:p>
          <a:p>
            <a:pPr marL="514350" indent="-514350">
              <a:buAutoNum type="arabicPeriod"/>
            </a:pPr>
            <a:r>
              <a:rPr lang="ru-RU" dirty="0" smtClean="0"/>
              <a:t>Позиционирование элементов</a:t>
            </a:r>
          </a:p>
        </p:txBody>
      </p:sp>
    </p:spTree>
    <p:extLst>
      <p:ext uri="{BB962C8B-B14F-4D97-AF65-F5344CB8AC3E}">
        <p14:creationId xmlns:p14="http://schemas.microsoft.com/office/powerpoint/2010/main" val="94336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60264" y="116632"/>
            <a:ext cx="8856984" cy="1143000"/>
          </a:xfrm>
        </p:spPr>
        <p:txBody>
          <a:bodyPr>
            <a:noAutofit/>
          </a:bodyPr>
          <a:lstStyle/>
          <a:p>
            <a:r>
              <a:rPr lang="ru-RU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Свойство </a:t>
            </a:r>
            <a:r>
              <a:rPr lang="en-US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display</a:t>
            </a:r>
            <a:endParaRPr lang="ru-RU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468075" y="1384177"/>
            <a:ext cx="8425339" cy="2476871"/>
          </a:xfrm>
        </p:spPr>
        <p:txBody>
          <a:bodyPr>
            <a:noAutofit/>
          </a:bodyPr>
          <a:lstStyle/>
          <a:p>
            <a:pPr marL="0" indent="457200" algn="just">
              <a:buNone/>
            </a:pPr>
            <a:r>
              <a:rPr lang="ru-RU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Значение </a:t>
            </a: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block</a:t>
            </a: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ru-RU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позволяет изменить свойства строчного элемента на блочные</a:t>
            </a:r>
          </a:p>
          <a:p>
            <a:pPr marL="0" indent="457200" algn="just">
              <a:buNone/>
            </a:pPr>
            <a:r>
              <a:rPr lang="ru-RU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Значение </a:t>
            </a: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inline</a:t>
            </a: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ru-RU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позволяет изменить свойства блочных элементов на строчные</a:t>
            </a:r>
          </a:p>
          <a:p>
            <a:pPr marL="0" indent="457200" algn="just">
              <a:buNone/>
            </a:pPr>
            <a:r>
              <a:rPr lang="ru-RU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Значение </a:t>
            </a: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inline-block</a:t>
            </a: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ru-RU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позволяет придать элементу свойства строчных и </a:t>
            </a:r>
            <a:r>
              <a:rPr lang="ru-RU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блочных элементов</a:t>
            </a:r>
          </a:p>
          <a:p>
            <a:pPr marL="0" indent="457200" algn="just">
              <a:buNone/>
            </a:pPr>
            <a:endParaRPr lang="ru-RU" dirty="0">
              <a:solidFill>
                <a:schemeClr val="tx1">
                  <a:lumMod val="95000"/>
                  <a:lumOff val="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Заголовок 1"/>
          <p:cNvSpPr txBox="1">
            <a:spLocks/>
          </p:cNvSpPr>
          <p:nvPr/>
        </p:nvSpPr>
        <p:spPr>
          <a:xfrm>
            <a:off x="1063024" y="335267"/>
            <a:ext cx="8425339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516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60264" y="-27384"/>
            <a:ext cx="8856984" cy="1143000"/>
          </a:xfrm>
        </p:spPr>
        <p:txBody>
          <a:bodyPr>
            <a:noAutofit/>
          </a:bodyPr>
          <a:lstStyle/>
          <a:p>
            <a:r>
              <a:rPr lang="ru-RU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Свойство </a:t>
            </a:r>
            <a:r>
              <a:rPr lang="en-US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display</a:t>
            </a:r>
            <a:endParaRPr lang="ru-RU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Заголовок 1"/>
          <p:cNvSpPr txBox="1">
            <a:spLocks/>
          </p:cNvSpPr>
          <p:nvPr/>
        </p:nvSpPr>
        <p:spPr>
          <a:xfrm>
            <a:off x="1063024" y="335267"/>
            <a:ext cx="8425339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47" t="20506" r="46610" b="10634"/>
          <a:stretch/>
        </p:blipFill>
        <p:spPr bwMode="auto">
          <a:xfrm>
            <a:off x="216248" y="1056076"/>
            <a:ext cx="4585647" cy="5037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32" t="27752" r="33744" b="33815"/>
          <a:stretch/>
        </p:blipFill>
        <p:spPr bwMode="auto">
          <a:xfrm>
            <a:off x="5040784" y="1964081"/>
            <a:ext cx="3971498" cy="2811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67097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60264" y="44624"/>
            <a:ext cx="8425339" cy="1143000"/>
          </a:xfrm>
        </p:spPr>
        <p:txBody>
          <a:bodyPr>
            <a:noAutofit/>
          </a:bodyPr>
          <a:lstStyle/>
          <a:p>
            <a:r>
              <a:rPr lang="ru-RU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Создание плавающих элементов</a:t>
            </a:r>
            <a:endParaRPr lang="ru-RU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468075" y="1384177"/>
            <a:ext cx="8425339" cy="4925143"/>
          </a:xfrm>
        </p:spPr>
        <p:txBody>
          <a:bodyPr>
            <a:noAutofit/>
          </a:bodyPr>
          <a:lstStyle/>
          <a:p>
            <a:pPr marL="0" indent="457200" algn="just">
              <a:buNone/>
            </a:pPr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Свойство </a:t>
            </a:r>
            <a:r>
              <a:rPr lang="ru-RU" b="1" dirty="0" err="1" smtClean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float</a:t>
            </a:r>
            <a:r>
              <a:rPr lang="ru-RU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 перемещает </a:t>
            </a:r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любой элемент в нужную позицию, выравнивая его </a:t>
            </a:r>
            <a:r>
              <a:rPr lang="ru-RU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по </a:t>
            </a:r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левому или правому краю веб-страницы</a:t>
            </a:r>
            <a:r>
              <a:rPr lang="ru-RU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. </a:t>
            </a:r>
            <a:endParaRPr lang="ru-RU" smtClean="0">
              <a:solidFill>
                <a:schemeClr val="tx1">
                  <a:lumMod val="95000"/>
                  <a:lumOff val="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0" indent="457200" algn="just">
              <a:buNone/>
            </a:pPr>
            <a:r>
              <a:rPr lang="ru-RU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В </a:t>
            </a:r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процессе перемещения содержимое, </a:t>
            </a:r>
            <a:r>
              <a:rPr lang="ru-RU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находящееся </a:t>
            </a:r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ниже позиционируемого плавающего элемента, смещается вверх </a:t>
            </a:r>
            <a:r>
              <a:rPr lang="ru-RU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и </a:t>
            </a:r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плавно обтекает сам плавающий элемент</a:t>
            </a:r>
          </a:p>
        </p:txBody>
      </p:sp>
      <p:sp>
        <p:nvSpPr>
          <p:cNvPr id="5" name="Заголовок 1"/>
          <p:cNvSpPr txBox="1">
            <a:spLocks/>
          </p:cNvSpPr>
          <p:nvPr/>
        </p:nvSpPr>
        <p:spPr>
          <a:xfrm>
            <a:off x="620475" y="427038"/>
            <a:ext cx="8425339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4440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84" t="10625" b="6250"/>
          <a:stretch/>
        </p:blipFill>
        <p:spPr bwMode="auto">
          <a:xfrm>
            <a:off x="763158" y="978111"/>
            <a:ext cx="8569176" cy="48241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84" t="10625" r="51473" b="6250"/>
          <a:stretch/>
        </p:blipFill>
        <p:spPr bwMode="auto">
          <a:xfrm>
            <a:off x="648296" y="999377"/>
            <a:ext cx="3312368" cy="4907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Прямоугольник 6"/>
          <p:cNvSpPr/>
          <p:nvPr/>
        </p:nvSpPr>
        <p:spPr>
          <a:xfrm>
            <a:off x="1080344" y="188640"/>
            <a:ext cx="777943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Создание плавающих элементов</a:t>
            </a:r>
            <a:endParaRPr lang="ru-RU" sz="3600" dirty="0"/>
          </a:p>
        </p:txBody>
      </p:sp>
    </p:spTree>
    <p:extLst>
      <p:ext uri="{BB962C8B-B14F-4D97-AF65-F5344CB8AC3E}">
        <p14:creationId xmlns:p14="http://schemas.microsoft.com/office/powerpoint/2010/main" val="2374450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60264" y="116632"/>
            <a:ext cx="8856984" cy="1143000"/>
          </a:xfrm>
        </p:spPr>
        <p:txBody>
          <a:bodyPr>
            <a:noAutofit/>
          </a:bodyPr>
          <a:lstStyle/>
          <a:p>
            <a:r>
              <a:rPr lang="ru-RU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Свойство </a:t>
            </a:r>
            <a:r>
              <a:rPr lang="en-US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border-radius</a:t>
            </a:r>
            <a:endParaRPr lang="ru-RU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468075" y="1384177"/>
            <a:ext cx="8425339" cy="2476871"/>
          </a:xfrm>
        </p:spPr>
        <p:txBody>
          <a:bodyPr>
            <a:noAutofit/>
          </a:bodyPr>
          <a:lstStyle/>
          <a:p>
            <a:pPr marL="0" indent="457200" algn="just">
              <a:buNone/>
            </a:pPr>
            <a:r>
              <a:rPr lang="ru-RU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Используется для добавления скругленных углов к квадратным или прямоугольным элементам</a:t>
            </a:r>
            <a:endParaRPr lang="ru-RU" dirty="0">
              <a:solidFill>
                <a:schemeClr val="tx1">
                  <a:lumMod val="95000"/>
                  <a:lumOff val="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Заголовок 1"/>
          <p:cNvSpPr txBox="1">
            <a:spLocks/>
          </p:cNvSpPr>
          <p:nvPr/>
        </p:nvSpPr>
        <p:spPr>
          <a:xfrm>
            <a:off x="620475" y="427038"/>
            <a:ext cx="8425339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143"/>
          <a:stretch/>
        </p:blipFill>
        <p:spPr>
          <a:xfrm>
            <a:off x="4657600" y="3068960"/>
            <a:ext cx="3695552" cy="218846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754"/>
          <a:stretch/>
        </p:blipFill>
        <p:spPr>
          <a:xfrm>
            <a:off x="839153" y="3068960"/>
            <a:ext cx="2401431" cy="2188464"/>
          </a:xfrm>
          <a:prstGeom prst="rect">
            <a:avLst/>
          </a:prstGeom>
        </p:spPr>
      </p:pic>
      <p:sp>
        <p:nvSpPr>
          <p:cNvPr id="7" name="Заголовок 1"/>
          <p:cNvSpPr txBox="1">
            <a:spLocks/>
          </p:cNvSpPr>
          <p:nvPr/>
        </p:nvSpPr>
        <p:spPr>
          <a:xfrm>
            <a:off x="224" y="5229200"/>
            <a:ext cx="4176464" cy="7200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 smtClean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border-radius:20px;</a:t>
            </a:r>
            <a:endParaRPr lang="ru-RU" sz="3200" b="1" dirty="0">
              <a:solidFill>
                <a:schemeClr val="accent6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Заголовок 1"/>
          <p:cNvSpPr txBox="1">
            <a:spLocks/>
          </p:cNvSpPr>
          <p:nvPr/>
        </p:nvSpPr>
        <p:spPr>
          <a:xfrm>
            <a:off x="4032672" y="4725144"/>
            <a:ext cx="5472832" cy="7200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 smtClean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border-radius:40px/20px;</a:t>
            </a:r>
            <a:endParaRPr lang="ru-RU" sz="3200" b="1" dirty="0">
              <a:solidFill>
                <a:schemeClr val="accent6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8309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60264" y="-243408"/>
            <a:ext cx="8856984" cy="1143000"/>
          </a:xfrm>
        </p:spPr>
        <p:txBody>
          <a:bodyPr>
            <a:noAutofit/>
          </a:bodyPr>
          <a:lstStyle/>
          <a:p>
            <a:r>
              <a:rPr lang="ru-RU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Свойство </a:t>
            </a:r>
            <a:r>
              <a:rPr lang="en-US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box-shadow</a:t>
            </a:r>
            <a:endParaRPr lang="ru-RU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468075" y="620688"/>
            <a:ext cx="8425339" cy="2476871"/>
          </a:xfrm>
        </p:spPr>
        <p:txBody>
          <a:bodyPr>
            <a:noAutofit/>
          </a:bodyPr>
          <a:lstStyle/>
          <a:p>
            <a:pPr marL="0" indent="457200" algn="just">
              <a:buNone/>
            </a:pPr>
            <a:r>
              <a:rPr lang="ru-RU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Используется для добавления тени к блоку, обрамляющему элемент</a:t>
            </a:r>
            <a:endParaRPr lang="ru-RU" dirty="0">
              <a:solidFill>
                <a:schemeClr val="tx1">
                  <a:lumMod val="95000"/>
                  <a:lumOff val="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Заголовок 1"/>
          <p:cNvSpPr txBox="1">
            <a:spLocks/>
          </p:cNvSpPr>
          <p:nvPr/>
        </p:nvSpPr>
        <p:spPr>
          <a:xfrm>
            <a:off x="620475" y="427038"/>
            <a:ext cx="8425339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95" r="62592" b="75413"/>
          <a:stretch/>
        </p:blipFill>
        <p:spPr bwMode="auto">
          <a:xfrm>
            <a:off x="2117903" y="2564904"/>
            <a:ext cx="4867097" cy="11844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55" r="56784" b="53918"/>
          <a:stretch/>
        </p:blipFill>
        <p:spPr bwMode="auto">
          <a:xfrm>
            <a:off x="1872432" y="4797152"/>
            <a:ext cx="5622878" cy="15308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76" t="55844" r="39936" b="39865"/>
          <a:stretch/>
        </p:blipFill>
        <p:spPr bwMode="auto">
          <a:xfrm>
            <a:off x="216248" y="3915478"/>
            <a:ext cx="8950281" cy="7376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09" t="30302" r="36226" b="63541"/>
          <a:stretch/>
        </p:blipFill>
        <p:spPr bwMode="auto">
          <a:xfrm>
            <a:off x="274197" y="1823263"/>
            <a:ext cx="8771617" cy="8104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98107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16248" y="-243408"/>
            <a:ext cx="8856984" cy="1143000"/>
          </a:xfrm>
        </p:spPr>
        <p:txBody>
          <a:bodyPr>
            <a:noAutofit/>
          </a:bodyPr>
          <a:lstStyle/>
          <a:p>
            <a:r>
              <a:rPr lang="ru-RU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Свойство </a:t>
            </a:r>
            <a:r>
              <a:rPr lang="en-US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overflow</a:t>
            </a:r>
            <a:endParaRPr lang="ru-RU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468075" y="692696"/>
            <a:ext cx="8425339" cy="1180727"/>
          </a:xfrm>
        </p:spPr>
        <p:txBody>
          <a:bodyPr>
            <a:noAutofit/>
          </a:bodyPr>
          <a:lstStyle/>
          <a:p>
            <a:pPr marL="0" indent="457200" algn="just">
              <a:buNone/>
            </a:pPr>
            <a:r>
              <a:rPr lang="ru-RU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Используется для добавления тени к блоку, обрамляющему элемент</a:t>
            </a:r>
          </a:p>
          <a:p>
            <a:pPr marL="0" indent="457200" algn="just">
              <a:buNone/>
            </a:pPr>
            <a:endParaRPr lang="ru-RU" dirty="0">
              <a:solidFill>
                <a:schemeClr val="tx1">
                  <a:lumMod val="95000"/>
                  <a:lumOff val="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Заголовок 1"/>
          <p:cNvSpPr txBox="1">
            <a:spLocks/>
          </p:cNvSpPr>
          <p:nvPr/>
        </p:nvSpPr>
        <p:spPr>
          <a:xfrm>
            <a:off x="620475" y="427038"/>
            <a:ext cx="8425339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37" r="72728" b="44216"/>
          <a:stretch/>
        </p:blipFill>
        <p:spPr bwMode="auto">
          <a:xfrm>
            <a:off x="5236782" y="1988840"/>
            <a:ext cx="3548418" cy="36536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81" t="35775" r="47485" b="38106"/>
          <a:stretch/>
        </p:blipFill>
        <p:spPr bwMode="auto">
          <a:xfrm>
            <a:off x="753957" y="2742449"/>
            <a:ext cx="3998795" cy="1910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93393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16248" y="-243408"/>
            <a:ext cx="8856984" cy="1143000"/>
          </a:xfrm>
        </p:spPr>
        <p:txBody>
          <a:bodyPr>
            <a:noAutofit/>
          </a:bodyPr>
          <a:lstStyle/>
          <a:p>
            <a:r>
              <a:rPr lang="ru-RU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Свойство </a:t>
            </a:r>
            <a:r>
              <a:rPr lang="en-US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overflow</a:t>
            </a:r>
            <a:endParaRPr lang="ru-RU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Заголовок 1"/>
          <p:cNvSpPr txBox="1">
            <a:spLocks/>
          </p:cNvSpPr>
          <p:nvPr/>
        </p:nvSpPr>
        <p:spPr>
          <a:xfrm>
            <a:off x="620475" y="427038"/>
            <a:ext cx="8425339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37" r="72728" b="44216"/>
          <a:stretch/>
        </p:blipFill>
        <p:spPr bwMode="auto">
          <a:xfrm>
            <a:off x="5308790" y="1772816"/>
            <a:ext cx="3548418" cy="36536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71" t="32649" r="48183" b="38433"/>
          <a:stretch/>
        </p:blipFill>
        <p:spPr bwMode="auto">
          <a:xfrm>
            <a:off x="620475" y="2681749"/>
            <a:ext cx="4312693" cy="21154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13155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16248" y="-243408"/>
            <a:ext cx="8856984" cy="1143000"/>
          </a:xfrm>
        </p:spPr>
        <p:txBody>
          <a:bodyPr>
            <a:noAutofit/>
          </a:bodyPr>
          <a:lstStyle/>
          <a:p>
            <a:r>
              <a:rPr lang="ru-RU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Свойство </a:t>
            </a:r>
            <a:r>
              <a:rPr lang="en-US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overflow</a:t>
            </a:r>
            <a:endParaRPr lang="ru-RU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Заголовок 1"/>
          <p:cNvSpPr txBox="1">
            <a:spLocks/>
          </p:cNvSpPr>
          <p:nvPr/>
        </p:nvSpPr>
        <p:spPr>
          <a:xfrm>
            <a:off x="620475" y="427038"/>
            <a:ext cx="8425339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62" r="74862" b="45196"/>
          <a:stretch/>
        </p:blipFill>
        <p:spPr bwMode="auto">
          <a:xfrm>
            <a:off x="5616847" y="2657973"/>
            <a:ext cx="3270701" cy="33533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63" r="71086" b="43703"/>
          <a:stretch/>
        </p:blipFill>
        <p:spPr bwMode="auto">
          <a:xfrm>
            <a:off x="504280" y="2630722"/>
            <a:ext cx="3762020" cy="34625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28" t="34702" r="48706" b="38433"/>
          <a:stretch/>
        </p:blipFill>
        <p:spPr bwMode="auto">
          <a:xfrm>
            <a:off x="2840571" y="692696"/>
            <a:ext cx="3807725" cy="19652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Заголовок 1"/>
          <p:cNvSpPr txBox="1">
            <a:spLocks/>
          </p:cNvSpPr>
          <p:nvPr/>
        </p:nvSpPr>
        <p:spPr>
          <a:xfrm>
            <a:off x="216248" y="5715000"/>
            <a:ext cx="8425339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Заголовок 1"/>
          <p:cNvSpPr txBox="1">
            <a:spLocks/>
          </p:cNvSpPr>
          <p:nvPr/>
        </p:nvSpPr>
        <p:spPr>
          <a:xfrm>
            <a:off x="0" y="5757746"/>
            <a:ext cx="4680519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без </a:t>
            </a:r>
            <a:r>
              <a:rPr lang="en-US" sz="32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overflow: hidden;</a:t>
            </a:r>
            <a:endParaRPr lang="ru-RU" sz="3200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Заголовок 1"/>
          <p:cNvSpPr txBox="1">
            <a:spLocks/>
          </p:cNvSpPr>
          <p:nvPr/>
        </p:nvSpPr>
        <p:spPr>
          <a:xfrm>
            <a:off x="5040784" y="5661248"/>
            <a:ext cx="4680519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c overflow: hidden;</a:t>
            </a:r>
            <a:endParaRPr lang="ru-RU" sz="3200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6471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16248" y="-243408"/>
            <a:ext cx="8856984" cy="1143000"/>
          </a:xfrm>
        </p:spPr>
        <p:txBody>
          <a:bodyPr>
            <a:noAutofit/>
          </a:bodyPr>
          <a:lstStyle/>
          <a:p>
            <a:r>
              <a:rPr lang="ru-RU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Свойство </a:t>
            </a:r>
            <a:r>
              <a:rPr lang="en-US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z-index</a:t>
            </a:r>
            <a:endParaRPr lang="ru-RU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Заголовок 1"/>
          <p:cNvSpPr txBox="1">
            <a:spLocks/>
          </p:cNvSpPr>
          <p:nvPr/>
        </p:nvSpPr>
        <p:spPr>
          <a:xfrm>
            <a:off x="620475" y="427038"/>
            <a:ext cx="8425339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/>
          <a:srcRect l="29210" t="18920" r="45748" b="10521"/>
          <a:stretch/>
        </p:blipFill>
        <p:spPr>
          <a:xfrm>
            <a:off x="360264" y="692696"/>
            <a:ext cx="3816424" cy="6048672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3"/>
          <a:srcRect l="34408" t="62599" r="35353" b="15561"/>
          <a:stretch/>
        </p:blipFill>
        <p:spPr>
          <a:xfrm>
            <a:off x="4417191" y="692696"/>
            <a:ext cx="4608512" cy="1872208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4"/>
          <a:srcRect r="69372" b="50840"/>
          <a:stretch/>
        </p:blipFill>
        <p:spPr>
          <a:xfrm>
            <a:off x="4414014" y="2643758"/>
            <a:ext cx="4667672" cy="4214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161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8075" y="-27384"/>
            <a:ext cx="8425339" cy="1143000"/>
          </a:xfrm>
        </p:spPr>
        <p:txBody>
          <a:bodyPr/>
          <a:lstStyle/>
          <a:p>
            <a:r>
              <a:rPr lang="ru-RU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Понятие блочной модели</a:t>
            </a:r>
            <a:endParaRPr lang="ru-RU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88257" y="908720"/>
            <a:ext cx="8712968" cy="4176464"/>
          </a:xfrm>
        </p:spPr>
        <p:txBody>
          <a:bodyPr>
            <a:noAutofit/>
          </a:bodyPr>
          <a:lstStyle/>
          <a:p>
            <a:pPr marL="0" indent="0" algn="just">
              <a:spcBef>
                <a:spcPts val="600"/>
              </a:spcBef>
              <a:buNone/>
            </a:pPr>
            <a:r>
              <a:rPr lang="ru-RU" sz="3000" b="1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Блочная модель</a:t>
            </a:r>
            <a:r>
              <a:rPr lang="ru-RU" sz="3000" b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3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структура </a:t>
            </a:r>
            <a:r>
              <a:rPr lang="en-US" sz="3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HTML-</a:t>
            </a:r>
            <a:r>
              <a:rPr lang="ru-RU" sz="3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элемента, которая состоит из области содержимого с отступами, границами и полями вокруг него</a:t>
            </a:r>
            <a:endParaRPr lang="en-US" sz="3000" dirty="0" smtClean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spcBef>
                <a:spcPts val="600"/>
              </a:spcBef>
              <a:buNone/>
            </a:pPr>
            <a:endParaRPr lang="en-US" sz="3000" dirty="0" smtClean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6368" y="2464010"/>
            <a:ext cx="6745495" cy="420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019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23834" y="-162272"/>
            <a:ext cx="8893414" cy="1143000"/>
          </a:xfrm>
        </p:spPr>
        <p:txBody>
          <a:bodyPr>
            <a:noAutofit/>
          </a:bodyPr>
          <a:lstStyle/>
          <a:p>
            <a:r>
              <a:rPr lang="ru-RU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Позиционирование элементов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68075" y="620688"/>
            <a:ext cx="8425339" cy="4525963"/>
          </a:xfrm>
        </p:spPr>
        <p:txBody>
          <a:bodyPr>
            <a:noAutofit/>
          </a:bodyPr>
          <a:lstStyle/>
          <a:p>
            <a:pPr marL="0" indent="457200" algn="just">
              <a:buNone/>
            </a:pPr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Свойство </a:t>
            </a: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position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определяет позицию элементов на странице</a:t>
            </a:r>
          </a:p>
          <a:p>
            <a:pPr marL="0" indent="457200" algn="just">
              <a:buNone/>
            </a:pPr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Значение </a:t>
            </a:r>
            <a:r>
              <a:rPr lang="en-US" b="1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absolute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задает абсолютную позицию </a:t>
            </a:r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элементов по отношению к родительскому элементу или предку. </a:t>
            </a:r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Позволяет использовать затем свойства </a:t>
            </a: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left, right, top, bottom</a:t>
            </a:r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 чтобы задать позицию элемента.</a:t>
            </a:r>
          </a:p>
          <a:p>
            <a:pPr marL="0" indent="457200" algn="just">
              <a:buNone/>
            </a:pPr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Значение </a:t>
            </a:r>
            <a:r>
              <a:rPr lang="en-US" b="1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relative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позиционирует элемент </a:t>
            </a:r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относительно его исходного положения</a:t>
            </a:r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на странице по отношению к </a:t>
            </a:r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другим</a:t>
            </a:r>
            <a:endParaRPr lang="ru-RU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457200" algn="just">
              <a:buNone/>
            </a:pPr>
            <a:endParaRPr lang="ru-RU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buNone/>
            </a:pP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2777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8075" y="53752"/>
            <a:ext cx="8425339" cy="1143000"/>
          </a:xfrm>
        </p:spPr>
        <p:txBody>
          <a:bodyPr>
            <a:noAutofit/>
          </a:bodyPr>
          <a:lstStyle/>
          <a:p>
            <a:r>
              <a:rPr lang="ru-RU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Позиционирование элементов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457200" algn="just">
              <a:buNone/>
            </a:pPr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Свойство </a:t>
            </a: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position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определяет позицию элементов на странице</a:t>
            </a:r>
          </a:p>
          <a:p>
            <a:pPr marL="0" indent="457200" algn="just">
              <a:buNone/>
            </a:pPr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Значение </a:t>
            </a:r>
            <a:r>
              <a:rPr lang="en-US" b="1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static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отвечает за статичное позиционирование элементов, которое заключается в расположении элементов в том порядке, в котором они были указаны в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HTML-</a:t>
            </a:r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коде</a:t>
            </a:r>
          </a:p>
          <a:p>
            <a:pPr marL="0" indent="457200" algn="just">
              <a:buNone/>
            </a:pPr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Значение </a:t>
            </a:r>
            <a:r>
              <a:rPr lang="en-US" b="1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fixed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аналогично абсолютному, но отличается отсутствием реакции на </a:t>
            </a:r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перемещение </a:t>
            </a:r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по странице</a:t>
            </a:r>
          </a:p>
          <a:p>
            <a:pPr marL="0" indent="457200" algn="just">
              <a:buNone/>
            </a:pPr>
            <a:endParaRPr lang="ru-RU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buNone/>
            </a:pP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6322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8075" y="53752"/>
            <a:ext cx="8425339" cy="1143000"/>
          </a:xfrm>
        </p:spPr>
        <p:txBody>
          <a:bodyPr>
            <a:noAutofit/>
          </a:bodyPr>
          <a:lstStyle/>
          <a:p>
            <a:r>
              <a:rPr lang="ru-RU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Позиционирование элементов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457200" algn="just">
              <a:buNone/>
            </a:pPr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Свойство </a:t>
            </a: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position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определяет позицию элементов на странице</a:t>
            </a:r>
          </a:p>
          <a:p>
            <a:pPr marL="0" indent="457200" algn="just">
              <a:buNone/>
            </a:pPr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Значение </a:t>
            </a:r>
            <a:r>
              <a:rPr lang="en-US" b="1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sticky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элемент обрабатывается как имеющий относительное положение до тех пор, пока положение прокрутки области просмотра не достигнет указанного порога, после чего блок занимает фиксированное положение, в котором он и </a:t>
            </a:r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остается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4397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8075" y="53752"/>
            <a:ext cx="8425339" cy="1143000"/>
          </a:xfrm>
        </p:spPr>
        <p:txBody>
          <a:bodyPr>
            <a:noAutofit/>
          </a:bodyPr>
          <a:lstStyle/>
          <a:p>
            <a:r>
              <a:rPr lang="ru-RU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«Липкая» позиция</a:t>
            </a:r>
            <a:endParaRPr lang="ru-RU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135" y="1412776"/>
            <a:ext cx="8550958" cy="3690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95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8075" y="-27384"/>
            <a:ext cx="8425339" cy="1143000"/>
          </a:xfrm>
        </p:spPr>
        <p:txBody>
          <a:bodyPr/>
          <a:lstStyle/>
          <a:p>
            <a:r>
              <a:rPr lang="ru-RU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Понятие блочной модели</a:t>
            </a:r>
            <a:endParaRPr lang="ru-RU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88257" y="1268760"/>
            <a:ext cx="8712968" cy="2160240"/>
          </a:xfrm>
        </p:spPr>
        <p:txBody>
          <a:bodyPr>
            <a:noAutofit/>
          </a:bodyPr>
          <a:lstStyle/>
          <a:p>
            <a:pPr marL="0" indent="0" algn="just">
              <a:spcBef>
                <a:spcPts val="600"/>
              </a:spcBef>
              <a:buNone/>
            </a:pPr>
            <a:r>
              <a:rPr lang="ru-RU" sz="30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Блочные </a:t>
            </a:r>
            <a:r>
              <a:rPr lang="ru-RU" sz="3000" b="1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элементы </a:t>
            </a:r>
            <a:r>
              <a:rPr lang="ru-RU" sz="3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создают </a:t>
            </a:r>
            <a:r>
              <a:rPr lang="ru-RU" sz="30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разрыв строки перед элементом и после него </a:t>
            </a:r>
            <a:endParaRPr lang="ru-RU" sz="3000" dirty="0" smtClean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spcBef>
                <a:spcPts val="600"/>
              </a:spcBef>
              <a:buNone/>
            </a:pPr>
            <a:r>
              <a:rPr lang="ru-RU" sz="3000" b="1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Строчные элементы</a:t>
            </a:r>
            <a:r>
              <a:rPr lang="ru-RU" sz="3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не </a:t>
            </a:r>
            <a:r>
              <a:rPr lang="ru-RU" sz="30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создают разрывов строк ни до, ни после себя</a:t>
            </a:r>
          </a:p>
          <a:p>
            <a:pPr marL="0" indent="0" algn="just">
              <a:spcBef>
                <a:spcPts val="600"/>
              </a:spcBef>
              <a:buNone/>
            </a:pPr>
            <a:r>
              <a:rPr lang="ru-RU" sz="3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3000" dirty="0" smtClean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spcBef>
                <a:spcPts val="600"/>
              </a:spcBef>
              <a:buNone/>
            </a:pPr>
            <a:endParaRPr lang="en-US" sz="3000" dirty="0" smtClean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2038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" y="-27384"/>
            <a:ext cx="9361488" cy="1143000"/>
          </a:xfrm>
        </p:spPr>
        <p:txBody>
          <a:bodyPr>
            <a:noAutofit/>
          </a:bodyPr>
          <a:lstStyle/>
          <a:p>
            <a:r>
              <a:rPr lang="ru-RU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Свойства блочных элементов</a:t>
            </a:r>
            <a:endParaRPr lang="ru-RU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88257" y="1052736"/>
            <a:ext cx="8712968" cy="4176464"/>
          </a:xfrm>
        </p:spPr>
        <p:txBody>
          <a:bodyPr>
            <a:noAutofit/>
          </a:bodyPr>
          <a:lstStyle/>
          <a:p>
            <a:pPr marL="0" indent="457200" algn="just">
              <a:spcBef>
                <a:spcPts val="600"/>
              </a:spcBef>
              <a:buNone/>
            </a:pP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padding</a:t>
            </a: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— </a:t>
            </a:r>
            <a:r>
              <a:rPr lang="ru-RU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отступ между содержимым и границей</a:t>
            </a: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; </a:t>
            </a:r>
          </a:p>
          <a:p>
            <a:pPr marL="0" indent="457200" algn="just">
              <a:spcBef>
                <a:spcPts val="600"/>
              </a:spcBef>
              <a:buNone/>
            </a:pP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border</a:t>
            </a: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 — </a:t>
            </a:r>
            <a:r>
              <a:rPr lang="ru-RU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граница элемента</a:t>
            </a: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  <a:r>
              <a:rPr lang="ru-RU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0" indent="457200" algn="just">
              <a:spcBef>
                <a:spcPts val="600"/>
              </a:spcBef>
              <a:buNone/>
            </a:pP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margin</a:t>
            </a: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 — </a:t>
            </a:r>
            <a:r>
              <a:rPr lang="ru-RU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поля после границы и до следующего элемента</a:t>
            </a: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652786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" y="-27384"/>
            <a:ext cx="9361488" cy="1143000"/>
          </a:xfrm>
        </p:spPr>
        <p:txBody>
          <a:bodyPr>
            <a:noAutofit/>
          </a:bodyPr>
          <a:lstStyle/>
          <a:p>
            <a:r>
              <a:rPr lang="ru-RU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Свойства блочных элементов</a:t>
            </a:r>
            <a:endParaRPr lang="ru-RU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88257" y="1052736"/>
            <a:ext cx="8712968" cy="4176464"/>
          </a:xfrm>
        </p:spPr>
        <p:txBody>
          <a:bodyPr>
            <a:noAutofit/>
          </a:bodyPr>
          <a:lstStyle/>
          <a:p>
            <a:pPr marL="0" indent="0" algn="ctr">
              <a:spcBef>
                <a:spcPts val="600"/>
              </a:spcBef>
              <a:buNone/>
            </a:pPr>
            <a:r>
              <a:rPr lang="ru-RU" sz="3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Сокращенная запись </a:t>
            </a:r>
            <a:r>
              <a:rPr lang="en-US" sz="3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padding</a:t>
            </a:r>
            <a:endParaRPr lang="en-US" sz="3000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spcBef>
                <a:spcPts val="600"/>
              </a:spcBef>
              <a:buNone/>
            </a:pPr>
            <a:r>
              <a:rPr lang="en-US" sz="3000" b="1" dirty="0" smtClean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padding:</a:t>
            </a:r>
            <a:r>
              <a:rPr lang="en-US" sz="3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b="1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10px 20px 30px 5px;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869" y="2276872"/>
            <a:ext cx="5188722" cy="36591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39357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smtClean="0">
                <a:solidFill>
                  <a:srgbClr val="FF0000"/>
                </a:solidFill>
              </a:rPr>
              <a:t>Свойство </a:t>
            </a:r>
            <a:r>
              <a:rPr lang="en-US" b="1" dirty="0" smtClean="0">
                <a:solidFill>
                  <a:srgbClr val="FF0000"/>
                </a:solidFill>
              </a:rPr>
              <a:t>border</a:t>
            </a:r>
            <a:endParaRPr lang="ru-RU" b="1" dirty="0">
              <a:solidFill>
                <a:srgbClr val="FF0000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border:</a:t>
            </a:r>
            <a:r>
              <a:rPr lang="en-US" b="1" dirty="0" smtClean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1px solid green;</a:t>
            </a:r>
          </a:p>
          <a:p>
            <a:pPr marL="0" indent="0">
              <a:buNone/>
            </a:pPr>
            <a:r>
              <a:rPr lang="en-US" b="1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1px </a:t>
            </a: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— </a:t>
            </a:r>
            <a:r>
              <a:rPr lang="ru-RU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толщина границы</a:t>
            </a: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pPr marL="0" indent="0">
              <a:buNone/>
            </a:pPr>
            <a:r>
              <a:rPr lang="en-US" b="1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solid</a:t>
            </a:r>
            <a:r>
              <a:rPr 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— </a:t>
            </a:r>
            <a:r>
              <a:rPr lang="ru-RU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графический тип линии</a:t>
            </a: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pPr marL="0" indent="0">
              <a:buNone/>
            </a:pPr>
            <a:r>
              <a:rPr lang="en-US" b="1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green</a:t>
            </a:r>
            <a:r>
              <a:rPr 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— </a:t>
            </a:r>
            <a:r>
              <a:rPr lang="ru-RU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цвет границы.</a:t>
            </a:r>
            <a:endParaRPr lang="ru-RU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0172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8075" y="-243408"/>
            <a:ext cx="8425339" cy="1143000"/>
          </a:xfrm>
        </p:spPr>
        <p:txBody>
          <a:bodyPr/>
          <a:lstStyle/>
          <a:p>
            <a:r>
              <a:rPr lang="ru-RU" b="1" dirty="0" smtClean="0">
                <a:solidFill>
                  <a:srgbClr val="FF0000"/>
                </a:solidFill>
              </a:rPr>
              <a:t>Тип линии</a:t>
            </a:r>
            <a:endParaRPr lang="ru-RU" b="1" dirty="0">
              <a:solidFill>
                <a:srgbClr val="FF0000"/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6531" y="692696"/>
            <a:ext cx="6448425" cy="603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444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Регулирование высоты и ширины блочных элементов</a:t>
            </a:r>
            <a:endParaRPr lang="ru-RU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468075" y="1600201"/>
            <a:ext cx="8425339" cy="1540767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ru-RU" b="1" dirty="0" smtClean="0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Ширина блочных элементов</a:t>
            </a:r>
            <a:r>
              <a:rPr lang="en-US" dirty="0" smtClean="0"/>
              <a:t> = </a:t>
            </a: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width </a:t>
            </a:r>
            <a:r>
              <a:rPr lang="en-US" b="1" dirty="0" smtClean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+ </a:t>
            </a: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padding*2  </a:t>
            </a:r>
            <a:r>
              <a:rPr lang="en-US" b="1" dirty="0" smtClean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+ </a:t>
            </a: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margin*2 </a:t>
            </a:r>
            <a:r>
              <a:rPr lang="en-US" b="1" dirty="0" smtClean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+ </a:t>
            </a: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border*2</a:t>
            </a:r>
          </a:p>
          <a:p>
            <a:pPr marL="0" indent="0" algn="just">
              <a:buNone/>
            </a:pP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.box {</a:t>
            </a:r>
          </a:p>
          <a:p>
            <a:pPr marL="0" indent="0" algn="just">
              <a:buNone/>
            </a:pPr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	</a:t>
            </a: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width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: 100px;</a:t>
            </a:r>
          </a:p>
          <a:p>
            <a:pPr marL="0" indent="0" algn="just">
              <a:buNone/>
            </a:pP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	padding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: 15px;</a:t>
            </a:r>
          </a:p>
          <a:p>
            <a:pPr marL="0" indent="0" algn="just">
              <a:buNone/>
            </a:pP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	border: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5px;</a:t>
            </a:r>
          </a:p>
          <a:p>
            <a:pPr marL="0" indent="0" algn="just">
              <a:buNone/>
            </a:pP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	margin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: 10px</a:t>
            </a: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;</a:t>
            </a:r>
          </a:p>
          <a:p>
            <a:pPr marL="0" indent="0" algn="just">
              <a:buNone/>
            </a:pP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}</a:t>
            </a:r>
          </a:p>
          <a:p>
            <a:pPr marL="0" indent="0" algn="just">
              <a:buNone/>
            </a:pPr>
            <a:r>
              <a:rPr lang="ru-RU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Ширина блока составляет 160</a:t>
            </a:r>
            <a:r>
              <a:rPr lang="en-US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px</a:t>
            </a:r>
            <a:endParaRPr lang="ru-RU" dirty="0">
              <a:solidFill>
                <a:schemeClr val="tx1">
                  <a:lumMod val="95000"/>
                  <a:lumOff val="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Заголовок 1"/>
          <p:cNvSpPr txBox="1">
            <a:spLocks/>
          </p:cNvSpPr>
          <p:nvPr/>
        </p:nvSpPr>
        <p:spPr>
          <a:xfrm>
            <a:off x="620475" y="427038"/>
            <a:ext cx="8425339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4418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4569</TotalTime>
  <Words>543</Words>
  <Application>Microsoft Office PowerPoint</Application>
  <PresentationFormat>Произвольный</PresentationFormat>
  <Paragraphs>129</Paragraphs>
  <Slides>33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33</vt:i4>
      </vt:variant>
    </vt:vector>
  </HeadingPairs>
  <TitlesOfParts>
    <vt:vector size="34" baseType="lpstr">
      <vt:lpstr>Тема Office</vt:lpstr>
      <vt:lpstr>Лекция 5</vt:lpstr>
      <vt:lpstr>План лекции</vt:lpstr>
      <vt:lpstr>Понятие блочной модели</vt:lpstr>
      <vt:lpstr>Понятие блочной модели</vt:lpstr>
      <vt:lpstr>Свойства блочных элементов</vt:lpstr>
      <vt:lpstr>Свойства блочных элементов</vt:lpstr>
      <vt:lpstr>Свойство border</vt:lpstr>
      <vt:lpstr>Тип линии</vt:lpstr>
      <vt:lpstr>Регулирование высоты и ширины блочных элементов</vt:lpstr>
      <vt:lpstr>Свойство box-sizing</vt:lpstr>
      <vt:lpstr>Свойство box-sizing</vt:lpstr>
      <vt:lpstr>Свойство box-sizing</vt:lpstr>
      <vt:lpstr>Регулирование высоты и ширины блочных элементов</vt:lpstr>
      <vt:lpstr>Регулирование высоты и ширины блочных элементов</vt:lpstr>
      <vt:lpstr>Регулирование высоты и ширины блочных элементов</vt:lpstr>
      <vt:lpstr>Единицы измерения</vt:lpstr>
      <vt:lpstr>Управление размерами отступов и полей</vt:lpstr>
      <vt:lpstr>Управление размерами отступов и полей</vt:lpstr>
      <vt:lpstr>Управление размерами отступов и полей</vt:lpstr>
      <vt:lpstr>Свойство display</vt:lpstr>
      <vt:lpstr>Свойство display</vt:lpstr>
      <vt:lpstr>Создание плавающих элементов</vt:lpstr>
      <vt:lpstr>Презентация PowerPoint</vt:lpstr>
      <vt:lpstr>Свойство border-radius</vt:lpstr>
      <vt:lpstr>Свойство box-shadow</vt:lpstr>
      <vt:lpstr>Свойство overflow</vt:lpstr>
      <vt:lpstr>Свойство overflow</vt:lpstr>
      <vt:lpstr>Свойство overflow</vt:lpstr>
      <vt:lpstr>Свойство z-index</vt:lpstr>
      <vt:lpstr>Позиционирование элементов</vt:lpstr>
      <vt:lpstr>Позиционирование элементов</vt:lpstr>
      <vt:lpstr>Позиционирование элементов</vt:lpstr>
      <vt:lpstr>«Липкая» позиция</vt:lpstr>
    </vt:vector>
  </TitlesOfParts>
  <Company>Home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Лекция 2</dc:title>
  <dc:creator>user</dc:creator>
  <cp:lastModifiedBy>user</cp:lastModifiedBy>
  <cp:revision>283</cp:revision>
  <dcterms:created xsi:type="dcterms:W3CDTF">2021-09-05T13:59:44Z</dcterms:created>
  <dcterms:modified xsi:type="dcterms:W3CDTF">2021-11-03T21:43:14Z</dcterms:modified>
</cp:coreProperties>
</file>